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30"/>
  </p:notesMasterIdLst>
  <p:handoutMasterIdLst>
    <p:handoutMasterId r:id="rId31"/>
  </p:handoutMasterIdLst>
  <p:sldIdLst>
    <p:sldId id="256" r:id="rId5"/>
    <p:sldId id="428" r:id="rId6"/>
    <p:sldId id="415" r:id="rId7"/>
    <p:sldId id="429" r:id="rId8"/>
    <p:sldId id="384" r:id="rId9"/>
    <p:sldId id="387" r:id="rId10"/>
    <p:sldId id="410" r:id="rId11"/>
    <p:sldId id="419" r:id="rId12"/>
    <p:sldId id="427" r:id="rId13"/>
    <p:sldId id="430" r:id="rId14"/>
    <p:sldId id="433" r:id="rId15"/>
    <p:sldId id="431" r:id="rId16"/>
    <p:sldId id="388" r:id="rId17"/>
    <p:sldId id="424" r:id="rId18"/>
    <p:sldId id="381" r:id="rId19"/>
    <p:sldId id="420" r:id="rId20"/>
    <p:sldId id="421" r:id="rId21"/>
    <p:sldId id="432" r:id="rId22"/>
    <p:sldId id="393" r:id="rId23"/>
    <p:sldId id="293" r:id="rId24"/>
    <p:sldId id="396" r:id="rId25"/>
    <p:sldId id="434" r:id="rId26"/>
    <p:sldId id="425" r:id="rId27"/>
    <p:sldId id="426" r:id="rId28"/>
    <p:sldId id="414" r:id="rId29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61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B504"/>
    <a:srgbClr val="3D953D"/>
    <a:srgbClr val="B91F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885527-2DDF-416D-B6B7-9966CDEF2656}" v="163" dt="2021-10-09T11:49:10.2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E171933-4619-4E11-9A3F-F7608DF75F80}" styleName="Stijl, gemiddeld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Stijl, gemiddeld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Stijl, gemiddeld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E25E649-3F16-4E02-A733-19D2CDBF48F0}" styleName="Stijl, gemiddeld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Stijl, gemiddeld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Stijl, gemiddeld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344D84-9AFB-497E-A393-DC336BA19D2E}" styleName="Stijl, gemiddeld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Stijl, gemiddeld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Stijl, gemiddeld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Stijl, gemiddeld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ijl, thema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ijl, thema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Stijl, thema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tijl, licht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ijl, lich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ijl, licht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2DE63D5-997A-4646-A377-4702673A728D}" styleName="Stijl, licht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Stijl, licht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tijl, licht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jl, thema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jl, thema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ijl, thema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Stijl, licht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6" autoAdjust="0"/>
    <p:restoredTop sz="94377" autoAdjust="0"/>
  </p:normalViewPr>
  <p:slideViewPr>
    <p:cSldViewPr snapToObjects="1">
      <p:cViewPr varScale="1">
        <p:scale>
          <a:sx n="70" d="100"/>
          <a:sy n="70" d="100"/>
        </p:scale>
        <p:origin x="1644" y="66"/>
      </p:cViewPr>
      <p:guideLst>
        <p:guide orient="horz" pos="2160"/>
        <p:guide pos="2880"/>
        <p:guide pos="612"/>
      </p:guideLst>
    </p:cSldViewPr>
  </p:slideViewPr>
  <p:outlineViewPr>
    <p:cViewPr>
      <p:scale>
        <a:sx n="33" d="100"/>
        <a:sy n="33" d="100"/>
      </p:scale>
      <p:origin x="0" y="10416"/>
    </p:cViewPr>
  </p:outlin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D37BB7-BBCC-354D-96AD-E03D64E5D03D}" type="datetimeFigureOut">
              <a:rPr lang="nl-NL" smtClean="0"/>
              <a:t>26-10-2021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9EA2F-1C18-7C4C-A1FD-B16EE1EF780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49873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62E5A-1318-C144-90AE-E09916DA2B44}" type="datetimeFigureOut">
              <a:rPr lang="nl-NL" smtClean="0"/>
              <a:t>26-10-2021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3488"/>
            <a:ext cx="4441825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7C7052-5B37-D94A-8E3A-7AA542012C2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448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/>
              <a:t>Omdat we begrootte cijfers van </a:t>
            </a:r>
            <a:r>
              <a:rPr lang="nl-BE" dirty="0" err="1"/>
              <a:t>Bionerga</a:t>
            </a:r>
            <a:r>
              <a:rPr lang="nl-BE" dirty="0"/>
              <a:t> nog niet kennen (later dan normaal) gaan we uit van dezelfde cijfers als voor begroting 2020. 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7C7052-5B37-D94A-8E3A-7AA542012C2D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0479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7C7052-5B37-D94A-8E3A-7AA542012C2D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9611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7C7052-5B37-D94A-8E3A-7AA542012C2D}" type="slidenum">
              <a:rPr lang="nl-NL" smtClean="0"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5616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" y="3445"/>
            <a:ext cx="9127097" cy="6858000"/>
          </a:xfrm>
          <a:prstGeom prst="rect">
            <a:avLst/>
          </a:prstGeom>
        </p:spPr>
      </p:pic>
      <p:sp>
        <p:nvSpPr>
          <p:cNvPr id="22" name="Titel 20"/>
          <p:cNvSpPr>
            <a:spLocks noGrp="1"/>
          </p:cNvSpPr>
          <p:nvPr>
            <p:ph type="title" hasCustomPrompt="1"/>
          </p:nvPr>
        </p:nvSpPr>
        <p:spPr>
          <a:xfrm>
            <a:off x="971600" y="1412776"/>
            <a:ext cx="6713620" cy="2016224"/>
          </a:xfrm>
        </p:spPr>
        <p:txBody>
          <a:bodyPr>
            <a:noAutofit/>
          </a:bodyPr>
          <a:lstStyle>
            <a:lvl1pPr>
              <a:defRPr sz="4800" b="1" i="0" cap="all" baseline="0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Titelstijl van </a:t>
            </a:r>
            <a:br>
              <a:rPr lang="nl-NL" dirty="0"/>
            </a:br>
            <a:r>
              <a:rPr lang="nl-NL" dirty="0"/>
              <a:t>model bewerken</a:t>
            </a:r>
          </a:p>
        </p:txBody>
      </p:sp>
      <p:sp>
        <p:nvSpPr>
          <p:cNvPr id="5" name="Tijdelijke aanduiding voor inhoud 3"/>
          <p:cNvSpPr>
            <a:spLocks noGrp="1"/>
          </p:cNvSpPr>
          <p:nvPr>
            <p:ph sz="quarter" idx="13"/>
          </p:nvPr>
        </p:nvSpPr>
        <p:spPr>
          <a:xfrm>
            <a:off x="974001" y="3435196"/>
            <a:ext cx="6711219" cy="222605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6623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. Afbeelding met bijschrif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971600" y="1268760"/>
            <a:ext cx="4320480" cy="4176464"/>
          </a:xfrm>
        </p:spPr>
        <p:txBody>
          <a:bodyPr anchor="t"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Sleep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3"/>
          </p:nvPr>
        </p:nvSpPr>
        <p:spPr>
          <a:xfrm>
            <a:off x="5724128" y="2852936"/>
            <a:ext cx="2733154" cy="2592288"/>
          </a:xfrm>
        </p:spPr>
        <p:txBody>
          <a:bodyPr/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724128" y="1268760"/>
            <a:ext cx="2736304" cy="1368152"/>
          </a:xfrm>
        </p:spPr>
        <p:txBody>
          <a:bodyPr>
            <a:noAutofit/>
          </a:bodyPr>
          <a:lstStyle>
            <a:lvl1pPr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" y="3445"/>
            <a:ext cx="912709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58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Grote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772" y="0"/>
            <a:ext cx="9139227" cy="685800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/>
              <a:t>Sleep   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0000" y="36000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4BBBFF0-8F95-2E43-86DB-453245FBE923}" type="datetime1">
              <a:rPr lang="nl-BE" smtClean="0"/>
              <a:pPr/>
              <a:t>26/10/2021</a:t>
            </a:fld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70762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Inleiding hoofdstuk (versie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063"/>
            <a:ext cx="9163963" cy="6847517"/>
          </a:xfrm>
          <a:prstGeom prst="rect">
            <a:avLst/>
          </a:prstGeom>
          <a:effectLst>
            <a:reflection endPos="0" dist="50800" dir="5400000" sy="-100000" algn="bl" rotWithShape="0"/>
          </a:effec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2"/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3" name="Tekstvak 2"/>
          <p:cNvSpPr txBox="1"/>
          <p:nvPr userDrawn="1"/>
        </p:nvSpPr>
        <p:spPr>
          <a:xfrm>
            <a:off x="5961888" y="824179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12" name="Titel 20"/>
          <p:cNvSpPr>
            <a:spLocks noGrp="1"/>
          </p:cNvSpPr>
          <p:nvPr>
            <p:ph type="title" hasCustomPrompt="1"/>
          </p:nvPr>
        </p:nvSpPr>
        <p:spPr>
          <a:xfrm>
            <a:off x="971600" y="1412776"/>
            <a:ext cx="7128792" cy="2016224"/>
          </a:xfrm>
        </p:spPr>
        <p:txBody>
          <a:bodyPr>
            <a:noAutofit/>
          </a:bodyPr>
          <a:lstStyle>
            <a:lvl1pPr>
              <a:defRPr sz="3200" b="1" i="0" cap="all" baseline="0">
                <a:solidFill>
                  <a:schemeClr val="bg2"/>
                </a:solidFill>
              </a:defRPr>
            </a:lvl1pPr>
          </a:lstStyle>
          <a:p>
            <a:r>
              <a:rPr lang="nl-NL" dirty="0"/>
              <a:t>Titelstijl van </a:t>
            </a:r>
            <a:br>
              <a:rPr lang="nl-NL" dirty="0"/>
            </a:br>
            <a:r>
              <a:rPr lang="nl-NL" dirty="0"/>
              <a:t>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13"/>
          </p:nvPr>
        </p:nvSpPr>
        <p:spPr>
          <a:xfrm>
            <a:off x="974001" y="3435196"/>
            <a:ext cx="7126391" cy="222605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51500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Inleiding hoofdstuk (versie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3" name="Tekstvak 2"/>
          <p:cNvSpPr txBox="1"/>
          <p:nvPr userDrawn="1"/>
        </p:nvSpPr>
        <p:spPr>
          <a:xfrm>
            <a:off x="5961888" y="824179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 </a:t>
            </a:r>
          </a:p>
        </p:txBody>
      </p:sp>
      <p:sp>
        <p:nvSpPr>
          <p:cNvPr id="12" name="Titel 20"/>
          <p:cNvSpPr>
            <a:spLocks noGrp="1"/>
          </p:cNvSpPr>
          <p:nvPr>
            <p:ph type="title" hasCustomPrompt="1"/>
          </p:nvPr>
        </p:nvSpPr>
        <p:spPr>
          <a:xfrm>
            <a:off x="971600" y="1412776"/>
            <a:ext cx="6713620" cy="2016224"/>
          </a:xfrm>
        </p:spPr>
        <p:txBody>
          <a:bodyPr>
            <a:noAutofit/>
          </a:bodyPr>
          <a:lstStyle>
            <a:lvl1pPr>
              <a:defRPr sz="3200" b="1" i="0" cap="all" baseline="0">
                <a:solidFill>
                  <a:schemeClr val="tx2"/>
                </a:solidFill>
              </a:defRPr>
            </a:lvl1pPr>
          </a:lstStyle>
          <a:p>
            <a:r>
              <a:rPr lang="nl-NL" dirty="0"/>
              <a:t>Titelstijl van </a:t>
            </a:r>
            <a:br>
              <a:rPr lang="nl-NL" dirty="0"/>
            </a:br>
            <a:r>
              <a:rPr lang="nl-NL" dirty="0"/>
              <a:t>model bewerken</a:t>
            </a:r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2945"/>
            <a:ext cx="9155545" cy="814957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971600" y="3429000"/>
            <a:ext cx="6723126" cy="208823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0" inden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-288000">
              <a:lnSpc>
                <a:spcPct val="100000"/>
              </a:lnSpc>
              <a:buFont typeface="Arial" charset="0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306000" indent="-306000">
              <a:lnSpc>
                <a:spcPts val="2200"/>
              </a:lnSpc>
              <a:buFont typeface="+mj-lt"/>
              <a:buAutoNum type="arabicPeriod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46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. Inhoud hoofdstuk met titel (versie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68"/>
            <a:ext cx="9161512" cy="68838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268760"/>
            <a:ext cx="6696744" cy="136815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636912"/>
            <a:ext cx="6723126" cy="288032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  <a:lvl2pPr>
              <a:defRPr>
                <a:solidFill>
                  <a:schemeClr val="bg2"/>
                </a:solidFill>
              </a:defRPr>
            </a:lvl2pPr>
            <a:lvl3pPr>
              <a:defRPr>
                <a:solidFill>
                  <a:schemeClr val="bg2"/>
                </a:solidFill>
              </a:defRPr>
            </a:lvl3pPr>
            <a:lvl4pPr>
              <a:defRPr>
                <a:solidFill>
                  <a:schemeClr val="bg2"/>
                </a:solidFill>
              </a:defRPr>
            </a:lvl4pPr>
            <a:lvl5pPr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971600" y="5517232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601994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12" userDrawn="1">
          <p15:clr>
            <a:srgbClr val="FBAE40"/>
          </p15:clr>
        </p15:guide>
        <p15:guide id="3" pos="483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. Inhoud hoofdstuk met titel (versie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268760"/>
            <a:ext cx="7200800" cy="136815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635222"/>
            <a:ext cx="7200800" cy="288032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0" indent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FontTx/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-288000">
              <a:lnSpc>
                <a:spcPct val="100000"/>
              </a:lnSpc>
              <a:buFont typeface="Arial" charset="0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306000" indent="-306000">
              <a:lnSpc>
                <a:spcPts val="2200"/>
              </a:lnSpc>
              <a:buFont typeface="+mj-lt"/>
              <a:buAutoNum type="arabicPeriod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971600" y="5517232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2945"/>
            <a:ext cx="9155545" cy="81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40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 Inhoud hoofdstuk of object (versie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268760"/>
            <a:ext cx="6723126" cy="4176464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971600" y="5517232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2945"/>
            <a:ext cx="9155545" cy="81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414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 Inhoud hoofdstuk of object (versie 2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971600" y="5517232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2904"/>
            <a:ext cx="9144000" cy="7924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971600" y="1268760"/>
            <a:ext cx="7129412" cy="41764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 marL="306900" indent="-306900">
              <a:buFont typeface="+mj-lt"/>
              <a:buAutoNum type="arabicPeriod"/>
              <a:defRPr sz="2000"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103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. Inhoud hoofdstuk of object (versie 3)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268760"/>
            <a:ext cx="7056784" cy="4176464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306000" indent="-306000">
              <a:buFont typeface="+mj-lt"/>
              <a:buAutoNum type="arabicPeriod"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0" name="Tijdelijke aanduiding voor dianumm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971600" y="5517232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2904"/>
            <a:ext cx="9144000" cy="792480"/>
          </a:xfrm>
          <a:prstGeom prst="rect">
            <a:avLst/>
          </a:prstGeom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. Inhoud hoofdstuk of object in twee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1600" y="2564904"/>
            <a:ext cx="3526160" cy="3168352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2000" y="2564904"/>
            <a:ext cx="3600450" cy="3168352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2945"/>
            <a:ext cx="9155545" cy="814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240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12" userDrawn="1">
          <p15:clr>
            <a:srgbClr val="FBAE40"/>
          </p15:clr>
        </p15:guide>
        <p15:guide id="3" pos="5148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71600" y="1268760"/>
            <a:ext cx="6696744" cy="136815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nl-NL" dirty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600" y="2636912"/>
            <a:ext cx="6723126" cy="288032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4000" y="360000"/>
            <a:ext cx="18000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baseline="0">
                <a:solidFill>
                  <a:schemeClr val="tx1"/>
                </a:solidFill>
                <a:latin typeface="Verdana" charset="0"/>
              </a:defRPr>
            </a:lvl1pPr>
          </a:lstStyle>
          <a:p>
            <a:fld id="{83E46699-A8C1-3640-8D91-A0881D37C02D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971600" y="5517232"/>
            <a:ext cx="3086100" cy="365125"/>
          </a:xfrm>
          <a:prstGeom prst="rect">
            <a:avLst/>
          </a:prstGeom>
        </p:spPr>
        <p:txBody>
          <a:bodyPr lIns="0" tIns="0" rIns="0" bIns="0"/>
          <a:lstStyle>
            <a:lvl1pPr>
              <a:defRPr sz="1200" baseline="0">
                <a:solidFill>
                  <a:schemeClr val="tx1"/>
                </a:solidFill>
                <a:latin typeface="Verdana" charset="0"/>
              </a:defRPr>
            </a:lvl1pPr>
          </a:lstStyle>
          <a:p>
            <a:endParaRPr lang="nl-NL" dirty="0"/>
          </a:p>
        </p:txBody>
      </p:sp>
      <p:sp>
        <p:nvSpPr>
          <p:cNvPr id="7" name="Date Placeholder 3"/>
          <p:cNvSpPr txBox="1">
            <a:spLocks/>
          </p:cNvSpPr>
          <p:nvPr/>
        </p:nvSpPr>
        <p:spPr>
          <a:xfrm>
            <a:off x="395536" y="404664"/>
            <a:ext cx="20574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defPPr>
              <a:defRPr lang="nl-NL"/>
            </a:defPPr>
            <a:lvl1pPr marL="0" algn="l" defTabSz="914400" rtl="0" eaLnBrk="1" latinLnBrk="0" hangingPunct="1">
              <a:defRPr sz="800" kern="1200" baseline="0">
                <a:solidFill>
                  <a:schemeClr val="accent6">
                    <a:alpha val="0"/>
                  </a:schemeClr>
                </a:solidFill>
                <a:latin typeface="Verdana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93C1A2C-2018-5341-ABE7-64F40C5D8D41}" type="datetime1">
              <a:rPr lang="nl-BE" smtClean="0"/>
              <a:pPr/>
              <a:t>26/10/2021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0204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20" r:id="rId3"/>
    <p:sldLayoutId id="2147483702" r:id="rId4"/>
    <p:sldLayoutId id="2147483721" r:id="rId5"/>
    <p:sldLayoutId id="2147483722" r:id="rId6"/>
    <p:sldLayoutId id="2147483738" r:id="rId7"/>
    <p:sldLayoutId id="2147483739" r:id="rId8"/>
    <p:sldLayoutId id="2147483723" r:id="rId9"/>
    <p:sldLayoutId id="2147483724" r:id="rId10"/>
    <p:sldLayoutId id="2147483710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 baseline="0">
          <a:solidFill>
            <a:schemeClr val="tx2"/>
          </a:solidFill>
          <a:latin typeface="Verdana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2600"/>
        </a:lnSpc>
        <a:spcBef>
          <a:spcPts val="1400"/>
        </a:spcBef>
        <a:buFont typeface="Arial" panose="020B0604020202020204" pitchFamily="34" charset="0"/>
        <a:buNone/>
        <a:defRPr sz="2400" kern="1200" baseline="0">
          <a:solidFill>
            <a:schemeClr val="tx1">
              <a:lumMod val="75000"/>
              <a:lumOff val="25000"/>
            </a:schemeClr>
          </a:solidFill>
          <a:latin typeface="Verdana" charset="0"/>
          <a:ea typeface="+mn-ea"/>
          <a:cs typeface="+mn-cs"/>
        </a:defRPr>
      </a:lvl1pPr>
      <a:lvl2pPr marL="0" indent="0" algn="l" defTabSz="914400" rtl="0" eaLnBrk="1" latinLnBrk="0" hangingPunct="1">
        <a:lnSpc>
          <a:spcPts val="2400"/>
        </a:lnSpc>
        <a:spcBef>
          <a:spcPts val="800"/>
        </a:spcBef>
        <a:buFont typeface="Arial" panose="020B0604020202020204" pitchFamily="34" charset="0"/>
        <a:buNone/>
        <a:defRPr sz="2000" kern="1200" baseline="0">
          <a:solidFill>
            <a:schemeClr val="tx1">
              <a:lumMod val="75000"/>
              <a:lumOff val="25000"/>
            </a:schemeClr>
          </a:solidFill>
          <a:latin typeface="Verdana" charset="0"/>
          <a:ea typeface="+mn-ea"/>
          <a:cs typeface="+mn-cs"/>
        </a:defRPr>
      </a:lvl2pPr>
      <a:lvl3pPr marL="288000" indent="-288000" algn="l" defTabSz="914400" rtl="0" eaLnBrk="1" latinLnBrk="0" hangingPunct="1">
        <a:lnSpc>
          <a:spcPts val="2400"/>
        </a:lnSpc>
        <a:spcBef>
          <a:spcPts val="800"/>
        </a:spcBef>
        <a:buFont typeface="Arial" charset="0"/>
        <a:buChar char="•"/>
        <a:defRPr sz="2000" kern="1200" baseline="0">
          <a:solidFill>
            <a:schemeClr val="tx1">
              <a:lumMod val="75000"/>
              <a:lumOff val="25000"/>
            </a:schemeClr>
          </a:solidFill>
          <a:latin typeface="Verdana" charset="0"/>
          <a:ea typeface="+mn-ea"/>
          <a:cs typeface="+mn-cs"/>
        </a:defRPr>
      </a:lvl3pPr>
      <a:lvl4pPr marL="306900" indent="-306900" algn="l" defTabSz="914400" rtl="0" eaLnBrk="1" latinLnBrk="0" hangingPunct="1">
        <a:lnSpc>
          <a:spcPts val="2200"/>
        </a:lnSpc>
        <a:spcBef>
          <a:spcPts val="600"/>
        </a:spcBef>
        <a:buFont typeface="+mj-lt"/>
        <a:buAutoNum type="arabicPeriod"/>
        <a:defRPr sz="2000" kern="1200" baseline="0">
          <a:solidFill>
            <a:schemeClr val="tx1">
              <a:lumMod val="75000"/>
              <a:lumOff val="25000"/>
            </a:schemeClr>
          </a:solidFill>
          <a:latin typeface="Verdana" charset="0"/>
          <a:ea typeface="+mn-ea"/>
          <a:cs typeface="+mn-cs"/>
        </a:defRPr>
      </a:lvl4pPr>
      <a:lvl5pPr marL="0" indent="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600" kern="1200" baseline="0">
          <a:solidFill>
            <a:schemeClr val="tx1">
              <a:lumMod val="75000"/>
              <a:lumOff val="25000"/>
            </a:schemeClr>
          </a:solidFill>
          <a:latin typeface="Verdana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7.e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1412776"/>
            <a:ext cx="6912768" cy="2016224"/>
          </a:xfrm>
        </p:spPr>
        <p:txBody>
          <a:bodyPr/>
          <a:lstStyle/>
          <a:p>
            <a:r>
              <a:rPr lang="nl-BE" dirty="0"/>
              <a:t>Limburg.net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nl-BE" sz="3200" b="1" dirty="0"/>
              <a:t>Begroting 2022 </a:t>
            </a:r>
          </a:p>
        </p:txBody>
      </p:sp>
    </p:spTree>
    <p:extLst>
      <p:ext uri="{BB962C8B-B14F-4D97-AF65-F5344CB8AC3E}">
        <p14:creationId xmlns:p14="http://schemas.microsoft.com/office/powerpoint/2010/main" val="608830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9674" y="476672"/>
            <a:ext cx="7200800" cy="576064"/>
          </a:xfrm>
        </p:spPr>
        <p:txBody>
          <a:bodyPr/>
          <a:lstStyle/>
          <a:p>
            <a:r>
              <a:rPr lang="en-US" dirty="0" err="1"/>
              <a:t>Toelichting</a:t>
            </a:r>
            <a:r>
              <a:rPr lang="en-US" dirty="0"/>
              <a:t> </a:t>
            </a:r>
            <a:r>
              <a:rPr lang="en-US" dirty="0" err="1"/>
              <a:t>Variabele</a:t>
            </a:r>
            <a:r>
              <a:rPr lang="en-US" dirty="0"/>
              <a:t> </a:t>
            </a:r>
            <a:r>
              <a:rPr lang="en-US" dirty="0" err="1"/>
              <a:t>kosten</a:t>
            </a:r>
            <a:br>
              <a:rPr lang="en-US" dirty="0"/>
            </a:b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5ED4221-AB6D-475C-A5FE-107BDF6F4C9C}"/>
              </a:ext>
            </a:extLst>
          </p:cNvPr>
          <p:cNvSpPr txBox="1"/>
          <p:nvPr/>
        </p:nvSpPr>
        <p:spPr>
          <a:xfrm>
            <a:off x="979674" y="1297538"/>
            <a:ext cx="733674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Moeilijke vergelijking budget 2022 met resultaat 2020 tgv 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OPTIMO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en nieuwe inzamelcontracten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West +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Genk +Diepenbeek OPTIMO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Zuid + Bree + Maaseik 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OPTIMO Light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Eigen ophaaldienst : verlaging kosten door eigen wagens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ipv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huurwagens</a:t>
            </a:r>
          </a:p>
          <a:p>
            <a:pPr lvl="1"/>
            <a:endParaRPr lang="nl-BE" sz="1600" dirty="0">
              <a:solidFill>
                <a:srgbClr val="A8B50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dirty="0"/>
          </a:p>
          <a:p>
            <a:endParaRPr lang="nl-BE" dirty="0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8B4166FB-D9ED-4076-975D-54F89A957B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2530" y="3501008"/>
            <a:ext cx="6850380" cy="1135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95084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0AA962-C928-448F-8577-400D2D222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616267"/>
            <a:ext cx="7200800" cy="1368152"/>
          </a:xfrm>
        </p:spPr>
        <p:txBody>
          <a:bodyPr/>
          <a:lstStyle/>
          <a:p>
            <a:r>
              <a:rPr lang="en-US" dirty="0" err="1"/>
              <a:t>Toelichting</a:t>
            </a:r>
            <a:r>
              <a:rPr lang="en-US" dirty="0"/>
              <a:t> </a:t>
            </a:r>
            <a:r>
              <a:rPr lang="en-US" dirty="0" err="1"/>
              <a:t>Variabele</a:t>
            </a:r>
            <a:r>
              <a:rPr lang="en-US" dirty="0"/>
              <a:t> </a:t>
            </a:r>
            <a:r>
              <a:rPr lang="en-US" dirty="0" err="1"/>
              <a:t>kosten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C45128-3427-47B5-A785-E89EEE5C8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16832"/>
            <a:ext cx="7200800" cy="3598710"/>
          </a:xfrm>
        </p:spPr>
        <p:txBody>
          <a:bodyPr/>
          <a:lstStyle/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Hogere inzamelkosten door nieuwe contracten sedert 2021</a:t>
            </a:r>
          </a:p>
          <a:p>
            <a:pPr marL="742950" lvl="2" indent="-285750">
              <a:buFont typeface="Wingdings" panose="05000000000000000000" pitchFamily="2" charset="2"/>
              <a:buChar char="Ø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Inzameling huisvuil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diftar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+63,52% bij gelijkblijvende tonnen</a:t>
            </a:r>
          </a:p>
          <a:p>
            <a:pPr marL="742950" lvl="2" indent="-285750">
              <a:buFont typeface="Wingdings" panose="05000000000000000000" pitchFamily="2" charset="2"/>
              <a:buChar char="Ø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Inzameling huisvuil zak ook stijging maar minder sterk.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7918856-D113-4D37-809B-C6BF038566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11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137856C4-413D-4039-B9B7-FD1D3D36C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5819" y="3284984"/>
            <a:ext cx="6212362" cy="221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752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700A440B-13D3-4262-BB68-4CC6383FC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8" y="1743814"/>
            <a:ext cx="7406640" cy="406146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9674" y="476672"/>
            <a:ext cx="7200800" cy="576064"/>
          </a:xfrm>
        </p:spPr>
        <p:txBody>
          <a:bodyPr/>
          <a:lstStyle/>
          <a:p>
            <a:r>
              <a:rPr lang="en-US" dirty="0" err="1"/>
              <a:t>Toelichting</a:t>
            </a:r>
            <a:r>
              <a:rPr lang="en-US" dirty="0"/>
              <a:t> </a:t>
            </a:r>
            <a:r>
              <a:rPr lang="en-US" dirty="0" err="1"/>
              <a:t>Variabele</a:t>
            </a:r>
            <a:r>
              <a:rPr lang="en-US" dirty="0"/>
              <a:t> </a:t>
            </a:r>
            <a:r>
              <a:rPr lang="en-US" dirty="0" err="1"/>
              <a:t>kosten</a:t>
            </a:r>
            <a:br>
              <a:rPr lang="en-US" dirty="0"/>
            </a:b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12</a:t>
            </a:fld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5ED4221-AB6D-475C-A5FE-107BDF6F4C9C}"/>
              </a:ext>
            </a:extLst>
          </p:cNvPr>
          <p:cNvSpPr txBox="1"/>
          <p:nvPr/>
        </p:nvSpPr>
        <p:spPr>
          <a:xfrm>
            <a:off x="979674" y="1297538"/>
            <a:ext cx="73367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Impact invoering 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OPTIMO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dirty="0"/>
          </a:p>
          <a:p>
            <a:endParaRPr lang="nl-BE" dirty="0"/>
          </a:p>
        </p:txBody>
      </p: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0CB5771E-9D2A-4F13-A727-8DC7DC81D0F1}"/>
              </a:ext>
            </a:extLst>
          </p:cNvPr>
          <p:cNvCxnSpPr>
            <a:cxnSpLocks/>
          </p:cNvCxnSpPr>
          <p:nvPr/>
        </p:nvCxnSpPr>
        <p:spPr>
          <a:xfrm>
            <a:off x="4932040" y="4495117"/>
            <a:ext cx="2808312" cy="1065345"/>
          </a:xfrm>
          <a:prstGeom prst="straightConnector1">
            <a:avLst/>
          </a:prstGeom>
          <a:ln>
            <a:solidFill>
              <a:srgbClr val="A8B504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2785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9674" y="476672"/>
            <a:ext cx="7200800" cy="576064"/>
          </a:xfrm>
        </p:spPr>
        <p:txBody>
          <a:bodyPr/>
          <a:lstStyle/>
          <a:p>
            <a:r>
              <a:rPr lang="en-US" dirty="0" err="1"/>
              <a:t>Toelichting</a:t>
            </a:r>
            <a:r>
              <a:rPr lang="en-US" dirty="0"/>
              <a:t> </a:t>
            </a:r>
            <a:r>
              <a:rPr lang="en-US" dirty="0" err="1"/>
              <a:t>Variabele</a:t>
            </a:r>
            <a:r>
              <a:rPr lang="en-US" dirty="0"/>
              <a:t> </a:t>
            </a:r>
            <a:r>
              <a:rPr lang="en-US" dirty="0" err="1"/>
              <a:t>kosten</a:t>
            </a:r>
            <a:br>
              <a:rPr lang="en-US" dirty="0"/>
            </a:br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13</a:t>
            </a:fld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C5ED4221-AB6D-475C-A5FE-107BDF6F4C9C}"/>
              </a:ext>
            </a:extLst>
          </p:cNvPr>
          <p:cNvSpPr txBox="1"/>
          <p:nvPr/>
        </p:nvSpPr>
        <p:spPr>
          <a:xfrm>
            <a:off x="979674" y="1297538"/>
            <a:ext cx="733674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>
              <a:buFont typeface="Arial" panose="020B0604020202020204" pitchFamily="34" charset="0"/>
              <a:buChar char="•"/>
            </a:pPr>
            <a:endParaRPr lang="nl-BE" b="1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nl-BE" b="1" dirty="0"/>
              <a:t>Gft</a:t>
            </a:r>
            <a:r>
              <a:rPr lang="nl-BE" dirty="0"/>
              <a:t> ondanks lagere tonnen relatief duurder tgv hogere inzamelkost en vast kosten verdelen over minder tonnen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nl-BE" b="1" dirty="0"/>
              <a:t>Organisch </a:t>
            </a:r>
            <a:r>
              <a:rPr lang="nl-BE" b="1" dirty="0" err="1"/>
              <a:t>hah</a:t>
            </a:r>
            <a:r>
              <a:rPr lang="nl-BE" b="1" dirty="0"/>
              <a:t> </a:t>
            </a:r>
            <a:r>
              <a:rPr lang="nl-BE" dirty="0"/>
              <a:t>(tuinafvalzak, keukenafval, snoeihout en </a:t>
            </a:r>
            <a:r>
              <a:rPr lang="nl-BE" dirty="0" err="1"/>
              <a:t>tuinbak</a:t>
            </a:r>
            <a:r>
              <a:rPr lang="nl-BE" dirty="0"/>
              <a:t>) : aparte kostprijzen niet vergelijkbaar met groen </a:t>
            </a:r>
            <a:r>
              <a:rPr lang="nl-BE" dirty="0" err="1"/>
              <a:t>hah</a:t>
            </a:r>
            <a:r>
              <a:rPr lang="nl-BE" dirty="0"/>
              <a:t> in 2020.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/>
              <a:t>Impact </a:t>
            </a:r>
            <a:r>
              <a:rPr lang="nl-BE" b="1" dirty="0" err="1"/>
              <a:t>P+md</a:t>
            </a:r>
            <a:r>
              <a:rPr lang="nl-BE" dirty="0"/>
              <a:t>: meer tonnen maar gerekend op dezelfde vergoeding F+ (onder voorbehoud van resultaat nieuwe onderhandelingen) en bovendien omwille van lagere NA btw alsnog opbrengst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/>
              <a:t>Groen RP </a:t>
            </a:r>
            <a:r>
              <a:rPr lang="nl-BE" dirty="0"/>
              <a:t>: +477k € hogere kost door hoger volume en hogere verwerkingskost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/>
              <a:t>Papierprijs </a:t>
            </a:r>
            <a:r>
              <a:rPr lang="nl-BE" dirty="0"/>
              <a:t>100 €/ton : opbrengst </a:t>
            </a:r>
            <a:r>
              <a:rPr lang="nl-BE" dirty="0" err="1"/>
              <a:t>ipv</a:t>
            </a:r>
            <a:r>
              <a:rPr lang="nl-BE" dirty="0"/>
              <a:t> kost in 2020 (</a:t>
            </a:r>
            <a:r>
              <a:rPr lang="nl-BE" dirty="0" err="1"/>
              <a:t>gemid</a:t>
            </a:r>
            <a:r>
              <a:rPr lang="nl-BE" dirty="0"/>
              <a:t> papierprijs van 54 €/ton in 2020; laatste gunning 160 €/ton afhankelijk van </a:t>
            </a:r>
            <a:r>
              <a:rPr lang="nl-BE" dirty="0" err="1"/>
              <a:t>Filpap</a:t>
            </a:r>
            <a:r>
              <a:rPr lang="nl-BE" dirty="0"/>
              <a:t> index)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/>
              <a:t>Hout</a:t>
            </a:r>
            <a:r>
              <a:rPr lang="nl-BE" dirty="0"/>
              <a:t> : goedkopere verwerkingsprijs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/>
              <a:t>Roofing, Zuiver en gemengd puin </a:t>
            </a:r>
            <a:r>
              <a:rPr lang="nl-BE" dirty="0"/>
              <a:t>: hogere verwerkingsprijs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b="1" dirty="0"/>
              <a:t>Asbest</a:t>
            </a:r>
            <a:r>
              <a:rPr lang="nl-BE" dirty="0"/>
              <a:t> </a:t>
            </a:r>
            <a:r>
              <a:rPr lang="nl-BE" dirty="0" err="1"/>
              <a:t>hah</a:t>
            </a:r>
            <a:r>
              <a:rPr lang="nl-BE" dirty="0"/>
              <a:t> kostendekkend dankzij subsidies, alsnog kost door hogere tonnen RP. Subsidies opgebruikt medio 2022.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dirty="0"/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648463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7F47D-0E48-406F-88D9-BA76BABB8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6407" y="542562"/>
            <a:ext cx="7200800" cy="654190"/>
          </a:xfrm>
        </p:spPr>
        <p:txBody>
          <a:bodyPr/>
          <a:lstStyle/>
          <a:p>
            <a:r>
              <a:rPr lang="nl-BE" dirty="0"/>
              <a:t>Toelichting vaste kosten 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179B10F-815F-43AC-843A-39A330D359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14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CBD3F8D-32DD-4076-B0F8-EAAE0AB7B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016" y="1399598"/>
            <a:ext cx="3907875" cy="4133446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56FC6A72-2A04-4737-8269-F7E4BE4B1E18}"/>
              </a:ext>
            </a:extLst>
          </p:cNvPr>
          <p:cNvSpPr txBox="1"/>
          <p:nvPr/>
        </p:nvSpPr>
        <p:spPr>
          <a:xfrm>
            <a:off x="959429" y="5949280"/>
            <a:ext cx="6924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>
                <a:solidFill>
                  <a:srgbClr val="A8B504"/>
                </a:solidFill>
              </a:rPr>
              <a:t>Projecten rond verdichting assumptie 50% ingediende projecten 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5D3F7D87-6544-45EC-AADB-244AD99917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1432661"/>
            <a:ext cx="3672409" cy="4159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9599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200" y="622378"/>
            <a:ext cx="7200800" cy="720080"/>
          </a:xfrm>
        </p:spPr>
        <p:txBody>
          <a:bodyPr/>
          <a:lstStyle/>
          <a:p>
            <a:r>
              <a:rPr lang="nl-BE" dirty="0"/>
              <a:t>RECYCLAGEPARKEN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83200" y="1124744"/>
            <a:ext cx="7489200" cy="4390798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1800" dirty="0"/>
              <a:t>Exploitatiekosten worden aangerekend via de bijzondere bijdrage </a:t>
            </a:r>
            <a:r>
              <a:rPr lang="nl-BE" sz="1800" dirty="0" err="1"/>
              <a:t>recyclageparken</a:t>
            </a:r>
            <a:r>
              <a:rPr lang="nl-BE" sz="1800" dirty="0"/>
              <a:t> = € 9,71 /Gezin (idem 2014)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1800" dirty="0"/>
              <a:t>In de afrekening worden de gesolideerde reële kosten afgerekend na aftrek van de tarieven van de parkbezoeken.</a:t>
            </a:r>
          </a:p>
          <a:p>
            <a:pPr marL="3429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nl-BE" sz="1800" dirty="0"/>
              <a:t>Resultaat RP: </a:t>
            </a:r>
          </a:p>
          <a:p>
            <a:pPr marL="715963" lvl="1" indent="-3429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nl-BE" sz="800" dirty="0"/>
              <a:t>S</a:t>
            </a:r>
            <a:r>
              <a:rPr lang="nl-NL" sz="800" dirty="0" err="1"/>
              <a:t>olidarisering</a:t>
            </a:r>
            <a:r>
              <a:rPr lang="nl-NL" sz="800" dirty="0"/>
              <a:t> van de investeringen, subsidies, provisies en </a:t>
            </a:r>
            <a:r>
              <a:rPr lang="nl-NL" sz="800" dirty="0" err="1"/>
              <a:t>Cost</a:t>
            </a:r>
            <a:r>
              <a:rPr lang="nl-NL" sz="800" dirty="0"/>
              <a:t> of </a:t>
            </a:r>
            <a:r>
              <a:rPr lang="nl-NL" sz="800" dirty="0" err="1"/>
              <a:t>Capital</a:t>
            </a:r>
            <a:r>
              <a:rPr lang="nl-NL" sz="800" dirty="0"/>
              <a:t> en gesolidariseerde vaste overheadkosten rekening gehouden met de </a:t>
            </a:r>
            <a:r>
              <a:rPr lang="nl-NL" sz="800" dirty="0" err="1"/>
              <a:t>BTW-aftrek</a:t>
            </a:r>
            <a:r>
              <a:rPr lang="nl-NL" sz="800" dirty="0"/>
              <a:t> op de fracties (gemiddelde aftrek van 2,38 €/gezin aan BTW voor een recyclagepark)</a:t>
            </a:r>
          </a:p>
          <a:p>
            <a:pPr marL="715963" lvl="1" indent="-34290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nl-NL" sz="800" dirty="0"/>
              <a:t>Enkele kosten van de intercommunale parken worden algemeen gedragen waaronder begeleiding en ontwikkeling parken en automatisering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15</a:t>
            </a:fld>
            <a:endParaRPr lang="nl-NL"/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B23E64DD-455F-496F-89BF-F545CD0ED7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9937365"/>
              </p:ext>
            </p:extLst>
          </p:nvPr>
        </p:nvGraphicFramePr>
        <p:xfrm>
          <a:off x="1043608" y="3414508"/>
          <a:ext cx="4130102" cy="2894767"/>
        </p:xfrm>
        <a:graphic>
          <a:graphicData uri="http://schemas.openxmlformats.org/drawingml/2006/table">
            <a:tbl>
              <a:tblPr/>
              <a:tblGrid>
                <a:gridCol w="3347198">
                  <a:extLst>
                    <a:ext uri="{9D8B030D-6E8A-4147-A177-3AD203B41FA5}">
                      <a16:colId xmlns:a16="http://schemas.microsoft.com/office/drawing/2014/main" val="1454040530"/>
                    </a:ext>
                  </a:extLst>
                </a:gridCol>
                <a:gridCol w="782904">
                  <a:extLst>
                    <a:ext uri="{9D8B030D-6E8A-4147-A177-3AD203B41FA5}">
                      <a16:colId xmlns:a16="http://schemas.microsoft.com/office/drawing/2014/main" val="897435343"/>
                    </a:ext>
                  </a:extLst>
                </a:gridCol>
              </a:tblGrid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1" i="0" u="none" strike="noStrike">
                          <a:effectLst/>
                          <a:latin typeface="Verdana" panose="020B0604030504040204" pitchFamily="34" charset="0"/>
                        </a:rPr>
                        <a:t>Vaste kosten recyclagepark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l-BE" sz="9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218063"/>
                  </a:ext>
                </a:extLst>
              </a:tr>
              <a:tr h="170197">
                <a:tc>
                  <a:txBody>
                    <a:bodyPr/>
                    <a:lstStyle/>
                    <a:p>
                      <a:pPr algn="l" fontAlgn="b"/>
                      <a:endParaRPr lang="nl-BE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nl-BE" sz="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343268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studiekosten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€ 120.000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319868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communicatiekosten aanmaningen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€ 112.000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345159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waardevemrinderingen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€ 10.000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9945450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diverse kosten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€ 40.000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2914643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Opbrengst F+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-138.000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717920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Automatisering en onderhoud cards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€ 340.976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825989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Afschrijvingen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€ 47.137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6599019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Sensibilisering en diverse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€ 20.000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1677201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verkoop toegangskaarten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-9.000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027967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intresten recyclagepark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€ 60.000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6309933"/>
                  </a:ext>
                </a:extLst>
              </a:tr>
              <a:tr h="319969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BTW herrekening aftrek fracties in de algemene werkingsbijdrage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€ 550.000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711049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CoC van alle parken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 € -171.863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6621430"/>
                  </a:ext>
                </a:extLst>
              </a:tr>
              <a:tr h="183812">
                <a:tc>
                  <a:txBody>
                    <a:bodyPr/>
                    <a:lstStyle/>
                    <a:p>
                      <a:pPr algn="l" fontAlgn="b"/>
                      <a:r>
                        <a:rPr lang="nl-BE" sz="900" b="0" i="0" u="none" strike="noStrike">
                          <a:effectLst/>
                          <a:latin typeface="Verdana" panose="020B0604030504040204" pitchFamily="34" charset="0"/>
                        </a:rPr>
                        <a:t>Totaal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l-BE" sz="900" b="0" i="0" u="none" strike="noStrike" dirty="0">
                          <a:effectLst/>
                          <a:latin typeface="Verdana" panose="020B0604030504040204" pitchFamily="34" charset="0"/>
                        </a:rPr>
                        <a:t> € 981.250 </a:t>
                      </a:r>
                    </a:p>
                  </a:txBody>
                  <a:tcPr marL="6808" marR="6808" marT="6808" marB="40847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7093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3247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79385FFB-5EA8-47E3-8328-9FF3442C24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560" y="202332"/>
            <a:ext cx="7375241" cy="6453336"/>
          </a:xfrm>
          <a:prstGeom prst="rect">
            <a:avLst/>
          </a:prstGeom>
        </p:spPr>
      </p:pic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474328B-E463-46DB-95C2-ACCEECF4D3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16</a:t>
            </a:fld>
            <a:endParaRPr lang="nl-NL" dirty="0"/>
          </a:p>
        </p:txBody>
      </p:sp>
      <p:sp>
        <p:nvSpPr>
          <p:cNvPr id="7" name="Ovaal 6">
            <a:extLst>
              <a:ext uri="{FF2B5EF4-FFF2-40B4-BE49-F238E27FC236}">
                <a16:creationId xmlns:a16="http://schemas.microsoft.com/office/drawing/2014/main" id="{07824A9E-0BA1-43E6-A5EB-3D0E3201ECFE}"/>
              </a:ext>
            </a:extLst>
          </p:cNvPr>
          <p:cNvSpPr/>
          <p:nvPr/>
        </p:nvSpPr>
        <p:spPr>
          <a:xfrm>
            <a:off x="2555776" y="6165304"/>
            <a:ext cx="576064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6520915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D836911-227E-40A3-9C3D-02B95EC6CE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17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07F50847-9708-45CF-9180-EAF41F51E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228" y="116632"/>
            <a:ext cx="8401273" cy="3788205"/>
          </a:xfrm>
          <a:prstGeom prst="rect">
            <a:avLst/>
          </a:prstGeom>
        </p:spPr>
      </p:pic>
      <p:pic>
        <p:nvPicPr>
          <p:cNvPr id="2" name="Afbeelding 1">
            <a:extLst>
              <a:ext uri="{FF2B5EF4-FFF2-40B4-BE49-F238E27FC236}">
                <a16:creationId xmlns:a16="http://schemas.microsoft.com/office/drawing/2014/main" id="{759493B0-87DD-422D-9F3C-7D85B07E2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250" y="188640"/>
            <a:ext cx="3340898" cy="816935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B537DCF4-22F7-4164-BB45-38479564AE67}"/>
              </a:ext>
            </a:extLst>
          </p:cNvPr>
          <p:cNvSpPr txBox="1"/>
          <p:nvPr/>
        </p:nvSpPr>
        <p:spPr>
          <a:xfrm>
            <a:off x="323528" y="4437112"/>
            <a:ext cx="823697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Onder voorbehoud van nieuwe organisatiestructuur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Ter vergelijking reële kost personeel per 31/12/2020 </a:t>
            </a:r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</a:rPr>
              <a:t>tbv</a:t>
            </a: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 € 8,8 </a:t>
            </a:r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</a:rPr>
              <a:t>mio</a:t>
            </a: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</a:rPr>
              <a:t>incl</a:t>
            </a: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</a:rPr>
              <a:t>interimkosten</a:t>
            </a: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 €1,16 </a:t>
            </a:r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</a:rPr>
              <a:t>mio</a:t>
            </a:r>
            <a:endParaRPr lang="nl-BE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Budget 2021 </a:t>
            </a:r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</a:rPr>
              <a:t>tbv</a:t>
            </a: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 € 12,6 </a:t>
            </a:r>
            <a:r>
              <a:rPr lang="nl-BE" dirty="0" err="1">
                <a:latin typeface="Verdana" panose="020B0604030504040204" pitchFamily="34" charset="0"/>
                <a:ea typeface="Verdana" panose="020B0604030504040204" pitchFamily="34" charset="0"/>
              </a:rPr>
              <a:t>mio</a:t>
            </a:r>
            <a:r>
              <a:rPr lang="nl-BE" dirty="0">
                <a:latin typeface="Verdana" panose="020B0604030504040204" pitchFamily="34" charset="0"/>
                <a:ea typeface="Verdana" panose="020B0604030504040204" pitchFamily="34" charset="0"/>
              </a:rPr>
              <a:t> : implementatie nieuwe structuur RP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792385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E3BC9CB-E1FE-4A3B-8FF2-FA7BFB3E8E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18</a:t>
            </a:fld>
            <a:endParaRPr lang="nl-NL" dirty="0"/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55123478-642D-4E5C-94B5-C9EA0C81B6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562846"/>
            <a:ext cx="7360920" cy="3581400"/>
          </a:xfrm>
          <a:prstGeom prst="rect">
            <a:avLst/>
          </a:prstGeom>
        </p:spPr>
      </p:pic>
      <p:pic>
        <p:nvPicPr>
          <p:cNvPr id="12" name="Afbeelding 11">
            <a:extLst>
              <a:ext uri="{FF2B5EF4-FFF2-40B4-BE49-F238E27FC236}">
                <a16:creationId xmlns:a16="http://schemas.microsoft.com/office/drawing/2014/main" id="{B122AEC0-5D33-43CC-AD17-A7090A4E63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568" y="4387660"/>
            <a:ext cx="5775960" cy="937260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C4EC9757-9776-41BA-ACD5-553FCB90C1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568" y="5331850"/>
            <a:ext cx="4381500" cy="108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5302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39AE600-21D4-45C0-AF95-6B25B1BA2EB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19</a:t>
            </a:fld>
            <a:endParaRPr lang="nl-NL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F74773A8-36AC-49AD-A6EB-266D5F9975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52" y="620688"/>
            <a:ext cx="8604448" cy="5052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234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>
            <a:extLst>
              <a:ext uri="{FF2B5EF4-FFF2-40B4-BE49-F238E27FC236}">
                <a16:creationId xmlns:a16="http://schemas.microsoft.com/office/drawing/2014/main" id="{76766C7E-C4AC-40E9-BE0A-BFED83737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610" y="931452"/>
            <a:ext cx="7992888" cy="5717585"/>
          </a:xfrm>
          <a:prstGeom prst="rect">
            <a:avLst/>
          </a:prstGeom>
        </p:spPr>
      </p:pic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86270" y="548680"/>
            <a:ext cx="6898098" cy="502419"/>
          </a:xfrm>
        </p:spPr>
        <p:txBody>
          <a:bodyPr/>
          <a:lstStyle/>
          <a:p>
            <a:r>
              <a:rPr lang="nl-BE" dirty="0"/>
              <a:t>UITGANGSPUNTEN </a:t>
            </a:r>
            <a:endParaRPr lang="nl-BE" sz="25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986270" y="1051099"/>
            <a:ext cx="7812400" cy="4174774"/>
          </a:xfrm>
        </p:spPr>
        <p:txBody>
          <a:bodyPr/>
          <a:lstStyle/>
          <a:p>
            <a:endParaRPr lang="nl-BE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EC8A74-2D5C-44E2-88D4-CA2C4ADB8C63}" type="slidenum">
              <a:rPr lang="nl-BE" smtClean="0"/>
              <a:t>2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1799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>
            <a:extLst>
              <a:ext uri="{FF2B5EF4-FFF2-40B4-BE49-F238E27FC236}">
                <a16:creationId xmlns:a16="http://schemas.microsoft.com/office/drawing/2014/main" id="{BEEC9D44-28DB-4E5A-9DE6-251DBEAEFD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3793" y="725125"/>
            <a:ext cx="9144000" cy="5512187"/>
          </a:xfrm>
          <a:prstGeom prst="rect">
            <a:avLst/>
          </a:prstGeom>
        </p:spPr>
      </p:pic>
      <p:sp>
        <p:nvSpPr>
          <p:cNvPr id="2" name="Tijdelijke aanduiding voor dianumm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20</a:t>
            </a:fld>
            <a:endParaRPr lang="nl-NL"/>
          </a:p>
        </p:txBody>
      </p:sp>
      <p:cxnSp>
        <p:nvCxnSpPr>
          <p:cNvPr id="4" name="Rechte verbindingslijn met pijl 3">
            <a:extLst>
              <a:ext uri="{FF2B5EF4-FFF2-40B4-BE49-F238E27FC236}">
                <a16:creationId xmlns:a16="http://schemas.microsoft.com/office/drawing/2014/main" id="{CC5BC756-B2DD-48CC-9EB5-ADEA473987E5}"/>
              </a:ext>
            </a:extLst>
          </p:cNvPr>
          <p:cNvCxnSpPr>
            <a:cxnSpLocks/>
          </p:cNvCxnSpPr>
          <p:nvPr/>
        </p:nvCxnSpPr>
        <p:spPr>
          <a:xfrm flipH="1">
            <a:off x="3203848" y="4394835"/>
            <a:ext cx="1071600" cy="1293705"/>
          </a:xfrm>
          <a:prstGeom prst="straightConnector1">
            <a:avLst/>
          </a:prstGeom>
          <a:ln w="28575">
            <a:solidFill>
              <a:srgbClr val="A8B50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met pijl 6">
            <a:extLst>
              <a:ext uri="{FF2B5EF4-FFF2-40B4-BE49-F238E27FC236}">
                <a16:creationId xmlns:a16="http://schemas.microsoft.com/office/drawing/2014/main" id="{6F5A21C6-FB27-4F18-B655-D8A98504890A}"/>
              </a:ext>
            </a:extLst>
          </p:cNvPr>
          <p:cNvCxnSpPr>
            <a:cxnSpLocks/>
          </p:cNvCxnSpPr>
          <p:nvPr/>
        </p:nvCxnSpPr>
        <p:spPr>
          <a:xfrm flipH="1">
            <a:off x="5795153" y="4357044"/>
            <a:ext cx="1584176" cy="1440160"/>
          </a:xfrm>
          <a:prstGeom prst="straightConnector1">
            <a:avLst/>
          </a:prstGeom>
          <a:ln w="28575">
            <a:solidFill>
              <a:srgbClr val="A8B50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Afbeelding 8">
            <a:extLst>
              <a:ext uri="{FF2B5EF4-FFF2-40B4-BE49-F238E27FC236}">
                <a16:creationId xmlns:a16="http://schemas.microsoft.com/office/drawing/2014/main" id="{C09DE2FB-C4C9-4275-B3DB-509884B3DE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5369" y="4393554"/>
            <a:ext cx="1496319" cy="136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648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1B665-6DCA-456E-96B5-001398D28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600" y="260648"/>
            <a:ext cx="6012400" cy="464477"/>
          </a:xfrm>
        </p:spPr>
        <p:txBody>
          <a:bodyPr/>
          <a:lstStyle/>
          <a:p>
            <a:r>
              <a:rPr lang="nl-BE" dirty="0"/>
              <a:t>Investeringen</a:t>
            </a:r>
            <a:br>
              <a:rPr lang="nl-BE" dirty="0"/>
            </a:br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DC0BA34-9F7D-48EE-90B0-19369142188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21</a:t>
            </a:fld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8015529-509D-4F7D-A8E8-4B498F7DCF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733644"/>
            <a:ext cx="8532440" cy="5764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6241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6C2E1A-E594-4185-AC6C-4035D1CB0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Liquiditeitsprognose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B33B7D-61F2-4782-AFAA-F82504403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2647257"/>
            <a:ext cx="7200800" cy="288032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dirty="0"/>
              <a:t>2 simulaties </a:t>
            </a:r>
          </a:p>
          <a:p>
            <a:pPr marL="804863" lvl="1" indent="-268288">
              <a:buFont typeface="Wingdings" panose="05000000000000000000" pitchFamily="2" charset="2"/>
              <a:buChar char="Ø"/>
            </a:pPr>
            <a:r>
              <a:rPr lang="nl-BE" dirty="0" err="1"/>
              <a:t>obv</a:t>
            </a:r>
            <a:r>
              <a:rPr lang="nl-BE" dirty="0"/>
              <a:t> negatief budget 2021</a:t>
            </a:r>
          </a:p>
          <a:p>
            <a:pPr marL="804863" lvl="1" indent="-268288">
              <a:buFont typeface="Wingdings" panose="05000000000000000000" pitchFamily="2" charset="2"/>
              <a:buChar char="Ø"/>
            </a:pPr>
            <a:r>
              <a:rPr lang="nl-BE" dirty="0" err="1"/>
              <a:t>obv</a:t>
            </a:r>
            <a:r>
              <a:rPr lang="nl-BE" dirty="0"/>
              <a:t> positief tussentijds resultaat 2021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BE" dirty="0"/>
              <a:t>Rekening houdend met </a:t>
            </a:r>
          </a:p>
          <a:p>
            <a:pPr marL="804863" lvl="1" indent="-268288">
              <a:buFont typeface="Wingdings" panose="05000000000000000000" pitchFamily="2" charset="2"/>
              <a:buChar char="Ø"/>
            </a:pPr>
            <a:r>
              <a:rPr lang="nl-BE" dirty="0"/>
              <a:t>een ambitieus investeringsbudget RP en renovatie gebouw</a:t>
            </a:r>
          </a:p>
          <a:p>
            <a:pPr marL="804863" lvl="1" indent="-268288">
              <a:buFont typeface="Wingdings" panose="05000000000000000000" pitchFamily="2" charset="2"/>
              <a:buChar char="Ø"/>
            </a:pPr>
            <a:r>
              <a:rPr lang="nl-BE" dirty="0"/>
              <a:t>jaarlijks operationeel verlies</a:t>
            </a:r>
          </a:p>
          <a:p>
            <a:pPr marL="804863" lvl="1" indent="-268288">
              <a:buFont typeface="Wingdings" panose="05000000000000000000" pitchFamily="2" charset="2"/>
              <a:buChar char="Ø"/>
            </a:pPr>
            <a:r>
              <a:rPr lang="nl-BE" dirty="0"/>
              <a:t>beperkte bankfinanciering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690C3A2-CD10-4DD0-925F-681706C654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22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7223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9F1A555-FE42-4F40-B2BC-9310335A8C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23</a:t>
            </a:fld>
            <a:endParaRPr lang="nl-NL" dirty="0"/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276DE9CF-9C01-4679-84AB-B3483FA02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725125"/>
            <a:ext cx="8316416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8957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35CE15-A060-4DF6-A1D1-D07206BF8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40CFDE1-F0FA-4E36-BE48-52DCBCF40A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24</a:t>
            </a:fld>
            <a:endParaRPr lang="nl-NL" dirty="0"/>
          </a:p>
        </p:txBody>
      </p:sp>
      <p:pic>
        <p:nvPicPr>
          <p:cNvPr id="12" name="Tijdelijke aanduiding voor inhoud 11">
            <a:extLst>
              <a:ext uri="{FF2B5EF4-FFF2-40B4-BE49-F238E27FC236}">
                <a16:creationId xmlns:a16="http://schemas.microsoft.com/office/drawing/2014/main" id="{5E55D3BC-F4B6-46CB-ADED-0176F2190E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7928" y="3717032"/>
            <a:ext cx="7200900" cy="2548654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069FBDBC-2612-4205-A053-2A41A7F522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7928" y="592314"/>
            <a:ext cx="7200800" cy="2908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5410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8D7903-1CF4-45CB-9A82-ABCCE3F07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Conclusie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159942E-5E72-4D83-B5D6-FACB1ACA4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3526702"/>
          </a:xfrm>
        </p:spPr>
        <p:txBody>
          <a:bodyPr/>
          <a:lstStyle/>
          <a:p>
            <a:pPr marL="342900" indent="-342900" algn="l" rtl="0" fontAlgn="base">
              <a:buFont typeface="Arial" panose="020B0604020202020204" pitchFamily="34" charset="0"/>
              <a:buChar char="•"/>
            </a:pPr>
            <a:r>
              <a:rPr lang="nl-BE" b="0" i="0" u="none" strike="noStrike" dirty="0">
                <a:solidFill>
                  <a:srgbClr val="4D4D4D"/>
                </a:solidFill>
                <a:effectLst/>
                <a:latin typeface="Verdana" panose="020B0604030504040204" pitchFamily="34" charset="0"/>
              </a:rPr>
              <a:t>Verwacht negatief resultaat door gestegen operationele kosten met behoud tarieven werkingsbijdragen</a:t>
            </a:r>
            <a:endParaRPr lang="en-US" u="none" strike="noStrike" dirty="0">
              <a:solidFill>
                <a:srgbClr val="111111"/>
              </a:solidFill>
              <a:latin typeface="Arial" panose="020B0604020202020204" pitchFamily="34" charset="0"/>
            </a:endParaRP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Met </a:t>
            </a:r>
            <a:r>
              <a:rPr lang="en-US" dirty="0" err="1">
                <a:solidFill>
                  <a:srgbClr val="4D4D4D"/>
                </a:solidFill>
                <a:latin typeface="Verdana" panose="020B0604030504040204" pitchFamily="34" charset="0"/>
              </a:rPr>
              <a:t>invoering</a:t>
            </a: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 OPTIMO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Maar </a:t>
            </a:r>
            <a:r>
              <a:rPr lang="en-US" dirty="0" err="1">
                <a:solidFill>
                  <a:srgbClr val="4D4D4D"/>
                </a:solidFill>
                <a:latin typeface="Verdana" panose="020B0604030504040204" pitchFamily="34" charset="0"/>
              </a:rPr>
              <a:t>papierprijs</a:t>
            </a: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4D4D4D"/>
                </a:solidFill>
                <a:latin typeface="Verdana" panose="020B0604030504040204" pitchFamily="34" charset="0"/>
              </a:rPr>
              <a:t>heeft</a:t>
            </a: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 </a:t>
            </a:r>
            <a:r>
              <a:rPr lang="en-US" dirty="0" err="1">
                <a:solidFill>
                  <a:srgbClr val="4D4D4D"/>
                </a:solidFill>
                <a:latin typeface="Verdana" panose="020B0604030504040204" pitchFamily="34" charset="0"/>
              </a:rPr>
              <a:t>belangrijke</a:t>
            </a: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 impact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nl-BE" dirty="0">
                <a:solidFill>
                  <a:srgbClr val="4D4D4D"/>
                </a:solidFill>
                <a:latin typeface="Verdana" panose="020B0604030504040204" pitchFamily="34" charset="0"/>
              </a:rPr>
              <a:t>Impact op liquiditeiten: haalbaar tot 2025</a:t>
            </a: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​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Start </a:t>
            </a:r>
            <a:r>
              <a:rPr lang="en-US" dirty="0" err="1">
                <a:solidFill>
                  <a:srgbClr val="4D4D4D"/>
                </a:solidFill>
                <a:latin typeface="Verdana" panose="020B0604030504040204" pitchFamily="34" charset="0"/>
              </a:rPr>
              <a:t>studie</a:t>
            </a:r>
            <a:r>
              <a:rPr lang="en-US" dirty="0">
                <a:solidFill>
                  <a:srgbClr val="4D4D4D"/>
                </a:solidFill>
                <a:latin typeface="Verdana" panose="020B0604030504040204" pitchFamily="34" charset="0"/>
              </a:rPr>
              <a:t> benchmark 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endParaRPr lang="nl-BE" dirty="0">
              <a:solidFill>
                <a:srgbClr val="4D4D4D"/>
              </a:solidFill>
              <a:latin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F1C28A4-49C1-41F4-8A9E-B47AA6DCDD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0355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71600" y="542562"/>
            <a:ext cx="7200800" cy="1368152"/>
          </a:xfrm>
        </p:spPr>
        <p:txBody>
          <a:bodyPr/>
          <a:lstStyle/>
          <a:p>
            <a:r>
              <a:rPr lang="nl-BE" dirty="0"/>
              <a:t>UITGANGSPUNTEN </a:t>
            </a:r>
            <a:endParaRPr lang="nl-BE" sz="25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938738" y="725125"/>
            <a:ext cx="7812400" cy="4366058"/>
          </a:xfrm>
        </p:spPr>
        <p:txBody>
          <a:bodyPr/>
          <a:lstStyle/>
          <a:p>
            <a:endParaRPr lang="nl-B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EC8A74-2D5C-44E2-88D4-CA2C4ADB8C63}" type="slidenum">
              <a:rPr lang="nl-BE" smtClean="0"/>
              <a:t>3</a:t>
            </a:fld>
            <a:endParaRPr lang="nl-BE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0AA112D-E2E9-43C1-84FE-5DCE7B2DC20A}"/>
              </a:ext>
            </a:extLst>
          </p:cNvPr>
          <p:cNvSpPr txBox="1"/>
          <p:nvPr/>
        </p:nvSpPr>
        <p:spPr>
          <a:xfrm>
            <a:off x="938738" y="1649250"/>
            <a:ext cx="752169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Belangrijkste wijziging </a:t>
            </a:r>
          </a:p>
          <a:p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Invoering 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OPTIMO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: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  <a:sym typeface="Wingdings" panose="05000000000000000000" pitchFamily="2" charset="2"/>
              </a:rPr>
              <a:t> gevolg verschuiving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huisvuil naar keukenafval </a:t>
            </a:r>
          </a:p>
          <a:p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   (organisch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hah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in regio West)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Inzameling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p+md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: verschuiving van huisvuil naar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p+md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12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mdn</a:t>
            </a: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Stijging groen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obv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tussentijdse cijfers 2021 RP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FEFC3E0-2DE2-45D3-8FA3-DDA6682E47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0118" y="5410385"/>
            <a:ext cx="2697480" cy="381000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79E8DD8D-1742-4430-824D-7A7A19AEF0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968" y="3011036"/>
            <a:ext cx="390144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21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71600" y="542562"/>
            <a:ext cx="7200800" cy="1368152"/>
          </a:xfrm>
        </p:spPr>
        <p:txBody>
          <a:bodyPr/>
          <a:lstStyle/>
          <a:p>
            <a:r>
              <a:rPr lang="nl-BE" dirty="0"/>
              <a:t>UITGANGSPUNTEN </a:t>
            </a:r>
            <a:endParaRPr lang="nl-BE" sz="25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938738" y="725125"/>
            <a:ext cx="7812400" cy="4366058"/>
          </a:xfrm>
        </p:spPr>
        <p:txBody>
          <a:bodyPr/>
          <a:lstStyle/>
          <a:p>
            <a:endParaRPr lang="nl-BE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BE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EC8A74-2D5C-44E2-88D4-CA2C4ADB8C63}" type="slidenum">
              <a:rPr lang="nl-BE" smtClean="0"/>
              <a:t>4</a:t>
            </a:fld>
            <a:endParaRPr lang="nl-BE"/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D0AA112D-E2E9-43C1-84FE-5DCE7B2DC20A}"/>
              </a:ext>
            </a:extLst>
          </p:cNvPr>
          <p:cNvSpPr txBox="1"/>
          <p:nvPr/>
        </p:nvSpPr>
        <p:spPr>
          <a:xfrm>
            <a:off x="938738" y="1649250"/>
            <a:ext cx="752169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Daling gft : Diepenbeek en Genk test gemeenten 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OPTIMO</a:t>
            </a:r>
            <a:r>
              <a:rPr lang="nl-BE" sz="1600" b="1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met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tuinbak</a:t>
            </a:r>
            <a:endParaRPr lang="nl-BE" sz="1600" b="1" dirty="0">
              <a:solidFill>
                <a:srgbClr val="A8B504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Nieuwe regels </a:t>
            </a:r>
            <a:r>
              <a:rPr lang="nl-BE" sz="1600" dirty="0" err="1">
                <a:latin typeface="Verdana" panose="020B0604030504040204" pitchFamily="34" charset="0"/>
                <a:ea typeface="Verdana" panose="020B0604030504040204" pitchFamily="34" charset="0"/>
              </a:rPr>
              <a:t>Vlarema</a:t>
            </a:r>
            <a:r>
              <a:rPr lang="nl-BE" sz="1600" dirty="0">
                <a:latin typeface="Verdana" panose="020B0604030504040204" pitchFamily="34" charset="0"/>
                <a:ea typeface="Verdana" panose="020B0604030504040204" pitchFamily="34" charset="0"/>
              </a:rPr>
              <a:t> vanaf 09/2021 mogelijks impact op aantal tonnen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BE" sz="16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B77934EF-A301-4A06-82C1-061271DE8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1011" y="2348880"/>
            <a:ext cx="5953512" cy="154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1545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996902" y="692696"/>
            <a:ext cx="7200800" cy="1368152"/>
          </a:xfrm>
        </p:spPr>
        <p:txBody>
          <a:bodyPr/>
          <a:lstStyle/>
          <a:p>
            <a:r>
              <a:rPr lang="nl-BE" dirty="0"/>
              <a:t>UITGANGSPUNTEN </a:t>
            </a:r>
            <a:endParaRPr lang="nl-BE" sz="25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971600" y="1196752"/>
            <a:ext cx="7812400" cy="309634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nl-BE" dirty="0"/>
              <a:t>Uitgangspunten werkingsbijdragen  </a:t>
            </a: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Dezelfde vaste en variabele tarieven per gezin sedert 2014 voor West en Zuid behalve voor Oost </a:t>
            </a:r>
            <a:r>
              <a:rPr lang="nl-BE" dirty="0" err="1"/>
              <a:t>Diftar</a:t>
            </a:r>
            <a:r>
              <a:rPr lang="nl-BE" dirty="0"/>
              <a:t> : </a:t>
            </a:r>
            <a:r>
              <a:rPr lang="nl-BE" sz="1200" dirty="0"/>
              <a:t>aanpassing tarief tot € 123,5 basiskost sedert 2021</a:t>
            </a:r>
            <a:endParaRPr lang="nl-BE" sz="1200" dirty="0">
              <a:ea typeface="Verdana" charset="0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Diepenbeek en Genk ook 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OPTIMO</a:t>
            </a:r>
            <a:r>
              <a:rPr lang="nl-BE" dirty="0"/>
              <a:t> inzameling aan tarief West</a:t>
            </a:r>
            <a:endParaRPr lang="nl-BE" dirty="0">
              <a:ea typeface="Verdana" charset="0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Opnieuw textielvergoeding in 3</a:t>
            </a:r>
            <a:r>
              <a:rPr lang="nl-BE" baseline="30000" dirty="0">
                <a:solidFill>
                  <a:srgbClr val="A8B504"/>
                </a:solidFill>
                <a:latin typeface="Verdana"/>
                <a:ea typeface="Verdana"/>
              </a:rPr>
              <a:t>de</a:t>
            </a: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 kwartaal 2021, uitkering opnieuw voorzien</a:t>
            </a:r>
            <a:endParaRPr lang="nl-BE" dirty="0">
              <a:solidFill>
                <a:srgbClr val="A8B504"/>
              </a:solidFill>
              <a:ea typeface="Verdana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Ongewijzigde quota: idem 2014 (uitgezonderd het quotum van huisvuil voor 1 persoonsgezinnen sedert  2017 en quotum asbest</a:t>
            </a:r>
            <a:r>
              <a:rPr lang="nl-BE" dirty="0">
                <a:solidFill>
                  <a:schemeClr val="tx1"/>
                </a:solidFill>
              </a:rPr>
              <a:t>)</a:t>
            </a:r>
            <a:endParaRPr lang="nl-BE" dirty="0">
              <a:solidFill>
                <a:schemeClr val="tx1"/>
              </a:solidFill>
              <a:ea typeface="Verdana" charset="0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Aanpassing tarief hout 0,11 €/ kg vanaf 2021 voor variabele WB alsook tarief RP </a:t>
            </a:r>
            <a:endParaRPr lang="nl-BE" dirty="0">
              <a:ea typeface="Verdana" charset="0"/>
            </a:endParaRPr>
          </a:p>
          <a:p>
            <a:pPr lvl="4">
              <a:lnSpc>
                <a:spcPts val="2600"/>
              </a:lnSpc>
              <a:spcBef>
                <a:spcPts val="1400"/>
              </a:spcBef>
            </a:pPr>
            <a:r>
              <a:rPr lang="nl-BE" sz="2400" dirty="0"/>
              <a:t>Uitgangspunten kosten </a:t>
            </a: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Aanpassing Inzamelcontracten </a:t>
            </a:r>
            <a:r>
              <a:rPr lang="nl-BE" dirty="0" err="1"/>
              <a:t>nav</a:t>
            </a:r>
            <a:r>
              <a:rPr lang="nl-BE" dirty="0"/>
              <a:t> </a:t>
            </a:r>
            <a:r>
              <a:rPr lang="nl-BE" sz="1600" dirty="0">
                <a:solidFill>
                  <a:srgbClr val="A8B50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OPTIMO</a:t>
            </a:r>
            <a:r>
              <a:rPr lang="nl-BE" dirty="0"/>
              <a:t> inzameling</a:t>
            </a:r>
            <a:endParaRPr lang="nl-BE" dirty="0">
              <a:ea typeface="Verdana" charset="0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Papierprijzen </a:t>
            </a:r>
            <a:r>
              <a:rPr lang="nl-BE" dirty="0">
                <a:solidFill>
                  <a:srgbClr val="A8B504"/>
                </a:solidFill>
              </a:rPr>
              <a:t>100</a:t>
            </a:r>
            <a:r>
              <a:rPr lang="nl-BE" dirty="0"/>
              <a:t> euro/ton</a:t>
            </a:r>
            <a:endParaRPr lang="nl-BE" dirty="0">
              <a:ea typeface="Verdana" charset="0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Nieuwe voorschotprijzen van </a:t>
            </a:r>
            <a:r>
              <a:rPr lang="nl-BE" dirty="0" err="1">
                <a:solidFill>
                  <a:srgbClr val="A8B504"/>
                </a:solidFill>
                <a:latin typeface="Verdana"/>
                <a:ea typeface="Verdana"/>
              </a:rPr>
              <a:t>Bionerga</a:t>
            </a: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 (</a:t>
            </a:r>
            <a:r>
              <a:rPr lang="nl-BE" sz="1200" dirty="0">
                <a:solidFill>
                  <a:srgbClr val="A8B504"/>
                </a:solidFill>
                <a:latin typeface="Verdana"/>
                <a:ea typeface="Verdana"/>
              </a:rPr>
              <a:t>onder voorbehoud RvB </a:t>
            </a:r>
            <a:r>
              <a:rPr lang="nl-BE" sz="1200" dirty="0" err="1">
                <a:solidFill>
                  <a:srgbClr val="A8B504"/>
                </a:solidFill>
                <a:latin typeface="Verdana"/>
                <a:ea typeface="Verdana"/>
              </a:rPr>
              <a:t>Bionerga</a:t>
            </a: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)</a:t>
            </a: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Nieuw budget </a:t>
            </a:r>
            <a:r>
              <a:rPr lang="nl-BE" dirty="0" err="1">
                <a:solidFill>
                  <a:srgbClr val="A8B504"/>
                </a:solidFill>
                <a:latin typeface="Verdana"/>
                <a:ea typeface="Verdana"/>
              </a:rPr>
              <a:t>Bionerga</a:t>
            </a: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 </a:t>
            </a:r>
            <a:r>
              <a:rPr lang="nl-BE" dirty="0" err="1">
                <a:solidFill>
                  <a:srgbClr val="A8B504"/>
                </a:solidFill>
                <a:latin typeface="Verdana"/>
                <a:ea typeface="Verdana"/>
              </a:rPr>
              <a:t>Logistics</a:t>
            </a: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 </a:t>
            </a:r>
            <a:r>
              <a:rPr lang="nl-BE" dirty="0" err="1">
                <a:solidFill>
                  <a:srgbClr val="A8B504"/>
                </a:solidFill>
                <a:latin typeface="Verdana"/>
                <a:ea typeface="Verdana"/>
              </a:rPr>
              <a:t>incl</a:t>
            </a:r>
            <a:r>
              <a:rPr lang="nl-BE" dirty="0">
                <a:solidFill>
                  <a:srgbClr val="A8B504"/>
                </a:solidFill>
                <a:latin typeface="Verdana"/>
                <a:ea typeface="Verdana"/>
              </a:rPr>
              <a:t> HVO installatie</a:t>
            </a: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Geen stabiliteitsmarge meer in de begroting, wel indexatie 2%</a:t>
            </a:r>
            <a:endParaRPr lang="nl-BE" dirty="0">
              <a:ea typeface="Verdana" charset="0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r>
              <a:rPr lang="nl-BE" dirty="0"/>
              <a:t>Personeelsbudget onder voorbehoud van organisatiestructuur</a:t>
            </a:r>
            <a:endParaRPr lang="nl-BE" dirty="0">
              <a:ea typeface="Verdana" charset="0"/>
            </a:endParaRPr>
          </a:p>
          <a:p>
            <a:pPr marL="715645" lvl="4" indent="-342900">
              <a:buFont typeface="Arial" panose="020B0604020202020204" pitchFamily="34" charset="0"/>
              <a:buChar char="•"/>
            </a:pPr>
            <a:endParaRPr lang="nl-BE" dirty="0">
              <a:solidFill>
                <a:schemeClr val="tx1"/>
              </a:solidFill>
              <a:ea typeface="Verdana" charset="0"/>
            </a:endParaRPr>
          </a:p>
          <a:p>
            <a:pPr marL="372745" lvl="4"/>
            <a:endParaRPr lang="nl-BE" sz="2000" dirty="0">
              <a:solidFill>
                <a:schemeClr val="tx1"/>
              </a:solidFill>
              <a:ea typeface="Verdana" charset="0"/>
            </a:endParaRP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0EC8A74-2D5C-44E2-88D4-CA2C4ADB8C63}" type="slidenum">
              <a:rPr lang="nl-BE" smtClean="0"/>
              <a:t>5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8681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54372" y="725125"/>
            <a:ext cx="7200800" cy="1623755"/>
          </a:xfrm>
        </p:spPr>
        <p:txBody>
          <a:bodyPr/>
          <a:lstStyle/>
          <a:p>
            <a:r>
              <a:rPr lang="en-US" dirty="0"/>
              <a:t>OVERZICHT BEGROTE VERWERKINGSPRIJZEN BIONERGA </a:t>
            </a:r>
            <a:br>
              <a:rPr lang="en-US" dirty="0"/>
            </a:b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1600" y="2204864"/>
            <a:ext cx="7200800" cy="3310678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nl-BE" sz="1400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6</a:t>
            </a:fld>
            <a:endParaRPr lang="nl-NL"/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DD75EE5-0A79-4893-8BCB-24CB669C03FE}"/>
              </a:ext>
            </a:extLst>
          </p:cNvPr>
          <p:cNvSpPr txBox="1"/>
          <p:nvPr/>
        </p:nvSpPr>
        <p:spPr>
          <a:xfrm>
            <a:off x="3635896" y="1696897"/>
            <a:ext cx="43204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nl-BE" dirty="0">
              <a:solidFill>
                <a:srgbClr val="FF0000"/>
              </a:solidFill>
              <a:cs typeface="Calibri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6ABBF79-3AEE-41A5-96DB-B82194F185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3524" y="2049393"/>
            <a:ext cx="5990476" cy="4314286"/>
          </a:xfrm>
          <a:prstGeom prst="rect">
            <a:avLst/>
          </a:prstGeom>
        </p:spPr>
      </p:pic>
      <p:sp>
        <p:nvSpPr>
          <p:cNvPr id="6" name="Tekstvak 5">
            <a:extLst>
              <a:ext uri="{FF2B5EF4-FFF2-40B4-BE49-F238E27FC236}">
                <a16:creationId xmlns:a16="http://schemas.microsoft.com/office/drawing/2014/main" id="{08E1098C-E8DE-4DFF-A50E-B8BE716257A8}"/>
              </a:ext>
            </a:extLst>
          </p:cNvPr>
          <p:cNvSpPr txBox="1"/>
          <p:nvPr/>
        </p:nvSpPr>
        <p:spPr>
          <a:xfrm>
            <a:off x="7038771" y="4347771"/>
            <a:ext cx="195856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000" b="1" dirty="0">
                <a:latin typeface="Verdana" panose="020B0604030504040204" pitchFamily="34" charset="0"/>
                <a:ea typeface="Verdana" panose="020B0604030504040204" pitchFamily="34" charset="0"/>
              </a:rPr>
              <a:t>Vaste kost gft </a:t>
            </a:r>
            <a:r>
              <a:rPr lang="nl-BE" sz="1000" dirty="0">
                <a:latin typeface="Verdana" panose="020B0604030504040204" pitchFamily="34" charset="0"/>
                <a:ea typeface="Verdana" panose="020B0604030504040204" pitchFamily="34" charset="0"/>
              </a:rPr>
              <a:t>verdeeld over inwoners gft gebied</a:t>
            </a:r>
          </a:p>
          <a:p>
            <a:r>
              <a:rPr lang="nl-BE" sz="1000" dirty="0">
                <a:latin typeface="Verdana" panose="020B0604030504040204" pitchFamily="34" charset="0"/>
                <a:ea typeface="Verdana" panose="020B0604030504040204" pitchFamily="34" charset="0"/>
              </a:rPr>
              <a:t>uitgedrukt in tonprijs : 57,34 euro/ton</a:t>
            </a:r>
          </a:p>
          <a:p>
            <a:r>
              <a:rPr lang="nl-BE" sz="1000" b="1" dirty="0">
                <a:latin typeface="Verdana" panose="020B0604030504040204" pitchFamily="34" charset="0"/>
                <a:ea typeface="Verdana" panose="020B0604030504040204" pitchFamily="34" charset="0"/>
              </a:rPr>
              <a:t>Totaal vast en variabel = 91,05 euro/ton</a:t>
            </a:r>
          </a:p>
          <a:p>
            <a:r>
              <a:rPr lang="nl-BE" sz="1000" dirty="0">
                <a:latin typeface="Verdana" panose="020B0604030504040204" pitchFamily="34" charset="0"/>
                <a:ea typeface="Verdana" panose="020B0604030504040204" pitchFamily="34" charset="0"/>
              </a:rPr>
              <a:t>Wel onderhevig aan afrekening </a:t>
            </a:r>
            <a:r>
              <a:rPr lang="nl-BE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Bionerga</a:t>
            </a:r>
            <a:endParaRPr lang="nl-BE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nl-BE" sz="1000" dirty="0" err="1">
                <a:latin typeface="Verdana" panose="020B0604030504040204" pitchFamily="34" charset="0"/>
                <a:ea typeface="Verdana" panose="020B0604030504040204" pitchFamily="34" charset="0"/>
              </a:rPr>
              <a:t>Tov</a:t>
            </a:r>
            <a:r>
              <a:rPr lang="nl-BE" sz="1000" dirty="0">
                <a:latin typeface="Verdana" panose="020B0604030504040204" pitchFamily="34" charset="0"/>
                <a:ea typeface="Verdana" panose="020B0604030504040204" pitchFamily="34" charset="0"/>
              </a:rPr>
              <a:t> prijs bij afrekening(vast en variabel) 2020 </a:t>
            </a:r>
            <a:r>
              <a:rPr lang="nl-BE" sz="1000" b="1" dirty="0">
                <a:latin typeface="Verdana" panose="020B0604030504040204" pitchFamily="34" charset="0"/>
                <a:ea typeface="Verdana" panose="020B0604030504040204" pitchFamily="34" charset="0"/>
              </a:rPr>
              <a:t>76,54 €/ton</a:t>
            </a:r>
          </a:p>
        </p:txBody>
      </p:sp>
    </p:spTree>
    <p:extLst>
      <p:ext uri="{BB962C8B-B14F-4D97-AF65-F5344CB8AC3E}">
        <p14:creationId xmlns:p14="http://schemas.microsoft.com/office/powerpoint/2010/main" val="3075683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>
            <a:extLst>
              <a:ext uri="{FF2B5EF4-FFF2-40B4-BE49-F238E27FC236}">
                <a16:creationId xmlns:a16="http://schemas.microsoft.com/office/drawing/2014/main" id="{8201EB94-46A9-4EF7-A4DE-D8124974E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82" y="463425"/>
            <a:ext cx="9049118" cy="6858000"/>
          </a:xfrm>
          <a:prstGeom prst="rect">
            <a:avLst/>
          </a:prstGeom>
        </p:spPr>
      </p:pic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C520FFDC-9202-4C84-A609-FC00D01DD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7</a:t>
            </a:fld>
            <a:endParaRPr lang="nl-NL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D5E404C3-D29C-4A04-9BF1-334ACDA0DBFA}"/>
              </a:ext>
            </a:extLst>
          </p:cNvPr>
          <p:cNvSpPr txBox="1"/>
          <p:nvPr/>
        </p:nvSpPr>
        <p:spPr>
          <a:xfrm>
            <a:off x="4880273" y="69143"/>
            <a:ext cx="36373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dirty="0">
                <a:solidFill>
                  <a:srgbClr val="FF0000"/>
                </a:solidFill>
              </a:rPr>
              <a:t>Bestaande tarieven idem 2014 bij ongewijzigde quota behalve </a:t>
            </a:r>
            <a:r>
              <a:rPr lang="nl-BE" dirty="0" err="1">
                <a:solidFill>
                  <a:srgbClr val="FF0000"/>
                </a:solidFill>
              </a:rPr>
              <a:t>diftar</a:t>
            </a:r>
            <a:r>
              <a:rPr lang="nl-BE" dirty="0">
                <a:solidFill>
                  <a:srgbClr val="FF0000"/>
                </a:solidFill>
              </a:rPr>
              <a:t> nieuw tarief 2021</a:t>
            </a:r>
          </a:p>
        </p:txBody>
      </p:sp>
      <p:pic>
        <p:nvPicPr>
          <p:cNvPr id="7" name="Afbeelding 6">
            <a:extLst>
              <a:ext uri="{FF2B5EF4-FFF2-40B4-BE49-F238E27FC236}">
                <a16:creationId xmlns:a16="http://schemas.microsoft.com/office/drawing/2014/main" id="{C88D9395-4188-4DE3-AD51-909E51096E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2509" y="5400872"/>
            <a:ext cx="1152244" cy="365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489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8AAD497-949E-49B3-8D64-B66F66B6BB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8</a:t>
            </a:fld>
            <a:endParaRPr lang="nl-NL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8219AB9F-AE06-4340-999C-E4829AC5E8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760" y="542562"/>
            <a:ext cx="8892480" cy="546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674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2">
            <a:extLst>
              <a:ext uri="{FF2B5EF4-FFF2-40B4-BE49-F238E27FC236}">
                <a16:creationId xmlns:a16="http://schemas.microsoft.com/office/drawing/2014/main" id="{ADADF8BF-E581-49C6-8260-722CA563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46699-A8C1-3640-8D91-A0881D37C02D}" type="slidenum">
              <a:rPr lang="nl-NL" smtClean="0"/>
              <a:pPr/>
              <a:t>9</a:t>
            </a:fld>
            <a:endParaRPr lang="nl-NL" dirty="0"/>
          </a:p>
        </p:txBody>
      </p:sp>
      <p:sp>
        <p:nvSpPr>
          <p:cNvPr id="6" name="Tijdelijke aanduiding voor afbeelding 5">
            <a:extLst>
              <a:ext uri="{FF2B5EF4-FFF2-40B4-BE49-F238E27FC236}">
                <a16:creationId xmlns:a16="http://schemas.microsoft.com/office/drawing/2014/main" id="{FB112551-F653-4EE7-8EEB-F7C649ACF1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3968202" y="-633135"/>
            <a:ext cx="16173081" cy="6267035"/>
          </a:xfrm>
        </p:spPr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DB921CC-E443-46E4-B34B-03943A2C4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7247" y="123659"/>
            <a:ext cx="7929506" cy="6610681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F8DBA607-DBDC-49A5-A5C3-898BF5610833}"/>
              </a:ext>
            </a:extLst>
          </p:cNvPr>
          <p:cNvSpPr txBox="1"/>
          <p:nvPr/>
        </p:nvSpPr>
        <p:spPr>
          <a:xfrm>
            <a:off x="1844512" y="3977496"/>
            <a:ext cx="92728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000" b="1" dirty="0">
                <a:latin typeface="Verdana" panose="020B0604030504040204" pitchFamily="34" charset="0"/>
                <a:ea typeface="Verdana" panose="020B0604030504040204" pitchFamily="34" charset="0"/>
              </a:rPr>
              <a:t>verdwijnt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05CA2159-D8E9-4A2A-82A9-E94D83EF7FC0}"/>
              </a:ext>
            </a:extLst>
          </p:cNvPr>
          <p:cNvSpPr txBox="1"/>
          <p:nvPr/>
        </p:nvSpPr>
        <p:spPr>
          <a:xfrm>
            <a:off x="1818761" y="6390694"/>
            <a:ext cx="8640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000" b="1" dirty="0">
                <a:latin typeface="Verdana" panose="020B0604030504040204" pitchFamily="34" charset="0"/>
                <a:ea typeface="Verdana" panose="020B0604030504040204" pitchFamily="34" charset="0"/>
              </a:rPr>
              <a:t>nieuw</a:t>
            </a:r>
          </a:p>
        </p:txBody>
      </p:sp>
    </p:spTree>
    <p:extLst>
      <p:ext uri="{BB962C8B-B14F-4D97-AF65-F5344CB8AC3E}">
        <p14:creationId xmlns:p14="http://schemas.microsoft.com/office/powerpoint/2010/main" val="2001244578"/>
      </p:ext>
    </p:extLst>
  </p:cSld>
  <p:clrMapOvr>
    <a:masterClrMapping/>
  </p:clrMapOvr>
</p:sld>
</file>

<file path=ppt/theme/theme1.xml><?xml version="1.0" encoding="utf-8"?>
<a:theme xmlns:a="http://schemas.openxmlformats.org/drawingml/2006/main" name="Limburg.net_Light_v3">
  <a:themeElements>
    <a:clrScheme name="limburgnet_RGB">
      <a:dk1>
        <a:srgbClr val="111111"/>
      </a:dk1>
      <a:lt1>
        <a:srgbClr val="FFFEFE"/>
      </a:lt1>
      <a:dk2>
        <a:srgbClr val="A2BC04"/>
      </a:dk2>
      <a:lt2>
        <a:srgbClr val="FFFEFE"/>
      </a:lt2>
      <a:accent1>
        <a:srgbClr val="00A8B8"/>
      </a:accent1>
      <a:accent2>
        <a:srgbClr val="40BECA"/>
      </a:accent2>
      <a:accent3>
        <a:srgbClr val="80D3DB"/>
      </a:accent3>
      <a:accent4>
        <a:srgbClr val="BFE9ED"/>
      </a:accent4>
      <a:accent5>
        <a:srgbClr val="D24E97"/>
      </a:accent5>
      <a:accent6>
        <a:srgbClr val="D6DADC"/>
      </a:accent6>
      <a:hlink>
        <a:srgbClr val="A2BC04"/>
      </a:hlink>
      <a:folHlink>
        <a:srgbClr val="00A8B8"/>
      </a:folHlink>
    </a:clrScheme>
    <a:fontScheme name="Office-th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burg.net_Light.potx" id="{0D197655-0C6D-4AC0-9106-4BFD4BD37CB1}" vid="{CD7798EF-C451-439E-BDEC-C998B06E6447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71F4624411EE4A9C73FC0AEC6618ED" ma:contentTypeVersion="2" ma:contentTypeDescription="Een nieuw document maken." ma:contentTypeScope="" ma:versionID="6f9c7c0542aa0960f1a8a567b34d28be">
  <xsd:schema xmlns:xsd="http://www.w3.org/2001/XMLSchema" xmlns:xs="http://www.w3.org/2001/XMLSchema" xmlns:p="http://schemas.microsoft.com/office/2006/metadata/properties" xmlns:ns2="5005c15e-ee6f-4618-b026-b65f6ddecf2b" targetNamespace="http://schemas.microsoft.com/office/2006/metadata/properties" ma:root="true" ma:fieldsID="e61f12bf4c422d0e318bfd1c7ed31233" ns2:_="">
    <xsd:import namespace="5005c15e-ee6f-4618-b026-b65f6ddecf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05c15e-ee6f-4618-b026-b65f6ddecf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A20C66-4F2D-4991-83BE-F389F6E7FA47}">
  <ds:schemaRefs>
    <ds:schemaRef ds:uri="http://schemas.microsoft.com/office/infopath/2007/PartnerControls"/>
    <ds:schemaRef ds:uri="http://purl.org/dc/terms/"/>
    <ds:schemaRef ds:uri="5005c15e-ee6f-4618-b026-b65f6ddecf2b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784C441-FDD1-47DD-8EC3-54B024082F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4E148E-60A7-43C0-B6C4-22B1FE8CFB7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05c15e-ee6f-4618-b026-b65f6ddecf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Limburg.net_Light_v3</Template>
  <TotalTime>19884</TotalTime>
  <Words>812</Words>
  <Application>Microsoft Office PowerPoint</Application>
  <PresentationFormat>Diavoorstelling (4:3)</PresentationFormat>
  <Paragraphs>183</Paragraphs>
  <Slides>25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25</vt:i4>
      </vt:variant>
    </vt:vector>
  </HeadingPairs>
  <TitlesOfParts>
    <vt:vector size="30" baseType="lpstr">
      <vt:lpstr>Arial</vt:lpstr>
      <vt:lpstr>Calibri</vt:lpstr>
      <vt:lpstr>Verdana</vt:lpstr>
      <vt:lpstr>Wingdings</vt:lpstr>
      <vt:lpstr>Limburg.net_Light_v3</vt:lpstr>
      <vt:lpstr>Limburg.net</vt:lpstr>
      <vt:lpstr>UITGANGSPUNTEN </vt:lpstr>
      <vt:lpstr>UITGANGSPUNTEN </vt:lpstr>
      <vt:lpstr>UITGANGSPUNTEN </vt:lpstr>
      <vt:lpstr>UITGANGSPUNTEN </vt:lpstr>
      <vt:lpstr>OVERZICHT BEGROTE VERWERKINGSPRIJZEN BIONERGA  </vt:lpstr>
      <vt:lpstr>PowerPoint-presentatie</vt:lpstr>
      <vt:lpstr>PowerPoint-presentatie</vt:lpstr>
      <vt:lpstr>PowerPoint-presentatie</vt:lpstr>
      <vt:lpstr>Toelichting Variabele kosten </vt:lpstr>
      <vt:lpstr>Toelichting Variabele kosten</vt:lpstr>
      <vt:lpstr>Toelichting Variabele kosten </vt:lpstr>
      <vt:lpstr>Toelichting Variabele kosten </vt:lpstr>
      <vt:lpstr>Toelichting vaste kosten </vt:lpstr>
      <vt:lpstr>RECYCLAGEPARKEN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Investeringen </vt:lpstr>
      <vt:lpstr>Liquiditeitsprognose </vt:lpstr>
      <vt:lpstr>PowerPoint-presentatie</vt:lpstr>
      <vt:lpstr>PowerPoint-presentatie</vt:lpstr>
      <vt:lpstr>Conclusie</vt:lpstr>
    </vt:vector>
  </TitlesOfParts>
  <Company>Limburg.net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Ilse Luypaerts</dc:creator>
  <cp:lastModifiedBy>Martens Ann</cp:lastModifiedBy>
  <cp:revision>214</cp:revision>
  <cp:lastPrinted>2021-10-07T08:57:15Z</cp:lastPrinted>
  <dcterms:created xsi:type="dcterms:W3CDTF">2017-04-05T07:10:25Z</dcterms:created>
  <dcterms:modified xsi:type="dcterms:W3CDTF">2021-10-26T08:40:36Z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0x010100AB71F4624411EE4A9C73FC0AEC6618ED</vt:lpwstr>
  </property>
</Properties>
</file>